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386" r:id="rId6"/>
    <p:sldId id="387" r:id="rId7"/>
    <p:sldId id="267" r:id="rId8"/>
    <p:sldId id="268" r:id="rId9"/>
    <p:sldId id="388" r:id="rId10"/>
    <p:sldId id="260" r:id="rId11"/>
    <p:sldId id="270" r:id="rId12"/>
    <p:sldId id="271" r:id="rId13"/>
    <p:sldId id="383" r:id="rId14"/>
    <p:sldId id="384" r:id="rId15"/>
    <p:sldId id="385" r:id="rId16"/>
    <p:sldId id="269" r:id="rId17"/>
    <p:sldId id="261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8" r:id="rId26"/>
    <p:sldId id="397" r:id="rId27"/>
    <p:sldId id="399" r:id="rId28"/>
    <p:sldId id="400" r:id="rId29"/>
    <p:sldId id="262" r:id="rId30"/>
    <p:sldId id="263" r:id="rId31"/>
    <p:sldId id="265" r:id="rId32"/>
    <p:sldId id="403" r:id="rId33"/>
    <p:sldId id="264" r:id="rId34"/>
    <p:sldId id="401" r:id="rId35"/>
    <p:sldId id="402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6A7AE-2253-E04C-8FC2-3A9B4E26D74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67499-12EC-CF41-B7EF-F4D8E60A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67499-12EC-CF41-B7EF-F4D8E60A7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578-D1DA-5B43-80B5-B609554A6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D86CE-9971-7E45-A059-E1F890FC2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B5B1B-34BE-7E44-AB27-6CB24B9C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6546-83C7-0B48-9F75-0336E369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D6984-315A-D64F-8F96-8116EFFF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3DEB-53C0-B849-A50C-A3FAB128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267E8-390B-D84C-A6CC-72F42D7EB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B841-E1FD-1D4C-9EAF-8077D963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9C707-9E7B-CD46-89E2-DAD14415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44C1-050B-D946-A1C0-008818C0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0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1C9BD-7451-BE46-A8B9-4F3E91309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87E8E-D7C6-B644-BBE7-AFA9A0A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21B0F-15A3-6349-9E2A-E5991226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C4A4-0FFF-AB41-93D9-6BA68DB6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5B29-E583-B349-B7F1-8F53AF9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B84-ACB7-BC4B-8A20-79D10247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5E93-C81F-D045-9EAB-C16350E4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5434-01D6-D949-BCF4-E654524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B6A90-E197-D54B-A505-8F22BA84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ACAE9-1906-FB45-A670-5CF5441B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568E-AA62-4548-9A09-810DAB98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F169A-FA83-7A44-B9D9-556C9374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43DB-426C-E34E-A4FA-E9CE767A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9EFC-DB5C-8045-83C7-922381AB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0C43D-EC3E-E441-9965-86C8E88B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F3F6-42F2-3749-914D-AFD3E45D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91F6-15A7-7947-8052-9A2BB8DF6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88278-6DC9-9B4F-9EC6-6DE1B89AA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5C866-01A3-D947-9F14-AE6C9E1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582B9-5D64-A941-B177-25626B61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EDE4B-DEE0-0245-A718-31E323CF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771E-9B24-2B4B-AD12-F4EE489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3E8ED-3332-4C4E-9D36-48AB8E67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8E3C-CB4F-AB42-BE34-64D7A63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6F2DF-B518-CF42-929C-1684B66B5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F6F4C-6304-D74D-9EB6-28EAA8BA1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84062-CD02-744A-89D9-036E0E61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68A6-F4FA-DD46-BFEF-BBD141FF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81DC9-7CA9-EB41-8CED-D54DD2CC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383C-8970-1944-B158-B27161B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0FFD6-78BD-1F40-ADAD-BD9B5A29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B651B-6CE1-9640-B37D-56F460D2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FFEDA-A3C4-EB40-ADD1-0B9799F7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575ED-08A4-AC4E-8986-C139DC71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F168-1739-7D4E-8ECE-AF46ECFC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C8F5A-8995-C441-9CAA-D66F9FAD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9107-A6D3-F24C-A4FC-B7F07B8D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8003-3B86-9B4F-9F44-6FB504A6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4C180-4E68-544C-926E-C1892A1DD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B1912-3047-BD4E-A9BA-0FB3A9F8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E62F5-561F-E441-A4A2-83D4721D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CCB8-7414-B347-A922-8E0BB3F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0F9-50BB-F54B-BB36-5AC2FDEA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10DCE-5CD5-CE46-AB8D-D6E5746EA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35E4A-83BC-9540-B9AD-0E089C3C7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4F5B7-A43E-9847-9CB3-885422C7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B825-46F1-A548-BDEC-827BC94B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164A-7DA6-B049-9D2F-98509AB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8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645A2-F29D-D345-A120-005D328B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1952-C3F0-1A4D-A8DE-CF5DD6EF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7045-989F-BA4E-A39B-02A7DB006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1FD6-304A-7043-A5DD-AC725776B02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78E8-89A7-6245-9079-FCCA1E2C2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AA4C-66F2-1C46-B3E0-B980BAFFE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C9A6-8C89-C04A-903E-9A5EF233D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14B5C-B63B-3B43-89E4-18C0D19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29, 2019</a:t>
            </a:r>
          </a:p>
        </p:txBody>
      </p:sp>
    </p:spTree>
    <p:extLst>
      <p:ext uri="{BB962C8B-B14F-4D97-AF65-F5344CB8AC3E}">
        <p14:creationId xmlns:p14="http://schemas.microsoft.com/office/powerpoint/2010/main" val="190752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9537-50F0-F443-803E-6D66A7EE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41B74-A2BA-EA45-BD1D-F717CB3F5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</p:spTree>
    <p:extLst>
      <p:ext uri="{BB962C8B-B14F-4D97-AF65-F5344CB8AC3E}">
        <p14:creationId xmlns:p14="http://schemas.microsoft.com/office/powerpoint/2010/main" val="302376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627BA-FDCA-1747-AA1C-C33E4465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195"/>
            <a:ext cx="12192000" cy="40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40" y="205411"/>
            <a:ext cx="4507932" cy="6283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412" y="407799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285" y="3481956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8458" y="64886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 J Applied Ecology</a:t>
            </a:r>
          </a:p>
        </p:txBody>
      </p:sp>
    </p:spTree>
    <p:extLst>
      <p:ext uri="{BB962C8B-B14F-4D97-AF65-F5344CB8AC3E}">
        <p14:creationId xmlns:p14="http://schemas.microsoft.com/office/powerpoint/2010/main" val="191355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0820A-B497-2E4A-B4FA-FAF92431B1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70051"/>
            <a:ext cx="4531057" cy="6218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</p:spTree>
    <p:extLst>
      <p:ext uri="{BB962C8B-B14F-4D97-AF65-F5344CB8AC3E}">
        <p14:creationId xmlns:p14="http://schemas.microsoft.com/office/powerpoint/2010/main" val="221352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694FA-A2B5-EC4D-9775-A275F2E677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3" y="117666"/>
            <a:ext cx="4691010" cy="64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D9755-5344-E243-87C4-C072EBB9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95"/>
            <a:ext cx="12192000" cy="6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DAD7-32EF-A946-BDD2-BAB4A692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042E-A7A7-0C4B-9DC7-EF94A652B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B91DA-A37C-AC46-8F0B-BAE58658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10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FC74A-8F31-F542-95DF-A03F0CF1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6849"/>
            <a:ext cx="10515600" cy="2852737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Is disturbance bad for ecosystems?</a:t>
            </a:r>
          </a:p>
        </p:txBody>
      </p:sp>
    </p:spTree>
    <p:extLst>
      <p:ext uri="{BB962C8B-B14F-4D97-AF65-F5344CB8AC3E}">
        <p14:creationId xmlns:p14="http://schemas.microsoft.com/office/powerpoint/2010/main" val="235131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DE9A1-59AA-9848-A0C3-8532782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750"/>
            <a:ext cx="10782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6FF-25EB-1F41-8CB5-7D52CF41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changes in ecosystem processes over space and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587E2-282C-2D4D-AA4C-36EE970BC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1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A4A4-6F4A-E842-A4F3-9B0EE5F0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succession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6AF6-E96E-B84A-8E0D-8DE1417B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Primary</a:t>
            </a:r>
          </a:p>
          <a:p>
            <a:pPr lvl="1"/>
            <a:r>
              <a:rPr lang="en-US" sz="2800" dirty="0"/>
              <a:t>All organic matter is removed</a:t>
            </a:r>
          </a:p>
          <a:p>
            <a:pPr lvl="1"/>
            <a:r>
              <a:rPr lang="en-US" sz="2800" dirty="0"/>
              <a:t>Very little starting material</a:t>
            </a:r>
          </a:p>
          <a:p>
            <a:pPr lvl="1"/>
            <a:r>
              <a:rPr lang="en-US" sz="2800" dirty="0"/>
              <a:t>E.g., volcano, glacier</a:t>
            </a:r>
          </a:p>
          <a:p>
            <a:r>
              <a:rPr lang="en-US" sz="3200" dirty="0"/>
              <a:t>Secondary</a:t>
            </a:r>
          </a:p>
          <a:p>
            <a:pPr lvl="1"/>
            <a:r>
              <a:rPr lang="en-US" sz="2800" dirty="0"/>
              <a:t>Some organic matter remains</a:t>
            </a:r>
          </a:p>
          <a:p>
            <a:pPr lvl="1"/>
            <a:r>
              <a:rPr lang="en-US" sz="2800" dirty="0"/>
              <a:t>Some starting material</a:t>
            </a:r>
          </a:p>
          <a:p>
            <a:pPr lvl="1"/>
            <a:r>
              <a:rPr lang="en-US" sz="2800" dirty="0"/>
              <a:t>Happening all the time</a:t>
            </a:r>
          </a:p>
          <a:p>
            <a:pPr lvl="1"/>
            <a:r>
              <a:rPr lang="en-US" sz="2800" dirty="0"/>
              <a:t>E.g., fire, herbivory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1BACA-6088-8241-BB8A-0D8FB114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05" y="1382843"/>
            <a:ext cx="3482631" cy="2321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F1CB-76D4-514E-90E8-D7EB8BD2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906" y="3704597"/>
            <a:ext cx="1910071" cy="290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67867-4070-AB45-845F-BC089DBFE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69" y="4664427"/>
            <a:ext cx="3075954" cy="17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D23B-8B5D-7C44-9EF9-CFE4EC30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ecosystem’s disturbance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7B9B-0235-1C46-873A-9E63D177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Type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What happens?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Severity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much change does it cause?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Frequency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often does it happen?</a:t>
            </a:r>
          </a:p>
        </p:txBody>
      </p:sp>
    </p:spTree>
    <p:extLst>
      <p:ext uri="{BB962C8B-B14F-4D97-AF65-F5344CB8AC3E}">
        <p14:creationId xmlns:p14="http://schemas.microsoft.com/office/powerpoint/2010/main" val="66368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06BE-A4E5-5945-99B0-A0ED1CA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1168"/>
          </a:xfrm>
        </p:spPr>
        <p:txBody>
          <a:bodyPr>
            <a:normAutofit/>
          </a:bodyPr>
          <a:lstStyle/>
          <a:p>
            <a:r>
              <a:rPr lang="en-US" sz="5400" dirty="0"/>
              <a:t>Global change is impacting disturbance </a:t>
            </a:r>
            <a:r>
              <a:rPr lang="en-US" sz="5400" u="sng" dirty="0">
                <a:solidFill>
                  <a:srgbClr val="7030A0"/>
                </a:solidFill>
              </a:rPr>
              <a:t>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28705-800D-1545-A837-2A647C54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78" y="2334138"/>
            <a:ext cx="7483522" cy="2003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2262A-EEE2-2B48-A6A2-95DF3D439AF4}"/>
              </a:ext>
            </a:extLst>
          </p:cNvPr>
          <p:cNvSpPr txBox="1"/>
          <p:nvPr/>
        </p:nvSpPr>
        <p:spPr>
          <a:xfrm>
            <a:off x="10534174" y="4336478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(10/27/19)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A07E-1933-1F4F-9864-14FFF96F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" y="4698962"/>
            <a:ext cx="6969172" cy="183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35AA2-264E-7D41-B6BB-83FACBB2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96" y="4705810"/>
            <a:ext cx="4388040" cy="1462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C4746-7358-3C4C-B7F6-1AED445EF82E}"/>
              </a:ext>
            </a:extLst>
          </p:cNvPr>
          <p:cNvSpPr txBox="1"/>
          <p:nvPr/>
        </p:nvSpPr>
        <p:spPr>
          <a:xfrm>
            <a:off x="7280796" y="6167003"/>
            <a:ext cx="212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Guardian (09/21/17)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0A9FD-F50A-0646-9B37-496D63025D67}"/>
              </a:ext>
            </a:extLst>
          </p:cNvPr>
          <p:cNvSpPr txBox="1"/>
          <p:nvPr/>
        </p:nvSpPr>
        <p:spPr>
          <a:xfrm>
            <a:off x="218366" y="4740269"/>
            <a:ext cx="8681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AP/CBS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E5578-E572-9B49-9DF1-45B29BC0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78" y="2811812"/>
            <a:ext cx="4476466" cy="980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9C70E-B59C-5441-857A-555CCC684FD0}"/>
              </a:ext>
            </a:extLst>
          </p:cNvPr>
          <p:cNvSpPr txBox="1"/>
          <p:nvPr/>
        </p:nvSpPr>
        <p:spPr>
          <a:xfrm>
            <a:off x="136478" y="378941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(10/02/19)</a:t>
            </a:r>
          </a:p>
        </p:txBody>
      </p:sp>
    </p:spTree>
    <p:extLst>
      <p:ext uri="{BB962C8B-B14F-4D97-AF65-F5344CB8AC3E}">
        <p14:creationId xmlns:p14="http://schemas.microsoft.com/office/powerpoint/2010/main" val="145062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81662-EDEF-E84B-B56C-DDCC9DE2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893911"/>
            <a:ext cx="6781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3D071-EE63-CE43-BB74-D638A730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485900"/>
            <a:ext cx="5054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carbon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9B5BA-7893-7445-A395-1E70A509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690688"/>
            <a:ext cx="5626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47843-D6CD-6F45-88CD-4E41D246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021290"/>
            <a:ext cx="5283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</a:p>
        </p:txBody>
      </p:sp>
    </p:spTree>
    <p:extLst>
      <p:ext uri="{BB962C8B-B14F-4D97-AF65-F5344CB8AC3E}">
        <p14:creationId xmlns:p14="http://schemas.microsoft.com/office/powerpoint/2010/main" val="3230234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18D9-5E86-BA46-AE63-4A0FF64D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C5CE-6D84-B647-A30D-15F84E66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7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Herbivory is highest during mid succession</a:t>
            </a:r>
          </a:p>
          <a:p>
            <a:pPr lvl="1"/>
            <a:r>
              <a:rPr lang="en-US" sz="2800" dirty="0"/>
              <a:t>Plant biomass is high</a:t>
            </a:r>
          </a:p>
          <a:p>
            <a:pPr lvl="1"/>
            <a:r>
              <a:rPr lang="en-US" sz="2800" dirty="0"/>
              <a:t>Plants investing in growth, not defense</a:t>
            </a:r>
          </a:p>
          <a:p>
            <a:r>
              <a:rPr lang="en-US" sz="3200" dirty="0"/>
              <a:t>Herbivores can enhance succession</a:t>
            </a:r>
          </a:p>
          <a:p>
            <a:pPr lvl="1"/>
            <a:r>
              <a:rPr lang="en-US" sz="2800" dirty="0"/>
              <a:t>Might not be good for them!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8E242-8138-7D4E-88A1-A3C94441986D}"/>
              </a:ext>
            </a:extLst>
          </p:cNvPr>
          <p:cNvSpPr txBox="1"/>
          <p:nvPr/>
        </p:nvSpPr>
        <p:spPr>
          <a:xfrm>
            <a:off x="8379726" y="2074460"/>
            <a:ext cx="1998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Herbivores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E2E94-3663-454F-8F43-568F11113A67}"/>
              </a:ext>
            </a:extLst>
          </p:cNvPr>
          <p:cNvSpPr txBox="1"/>
          <p:nvPr/>
        </p:nvSpPr>
        <p:spPr>
          <a:xfrm>
            <a:off x="6782937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Early successional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FCA41-BF55-C048-B502-250C8BF929A9}"/>
              </a:ext>
            </a:extLst>
          </p:cNvPr>
          <p:cNvSpPr txBox="1"/>
          <p:nvPr/>
        </p:nvSpPr>
        <p:spPr>
          <a:xfrm>
            <a:off x="9880978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Late successional plants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D9E57-68E6-CF45-B167-F105FD0CD287}"/>
              </a:ext>
            </a:extLst>
          </p:cNvPr>
          <p:cNvCxnSpPr/>
          <p:nvPr/>
        </p:nvCxnSpPr>
        <p:spPr>
          <a:xfrm flipH="1">
            <a:off x="7629099" y="2659235"/>
            <a:ext cx="982638" cy="11075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2E8B0-E673-F84D-9720-CB43CA374B8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284191" y="2659235"/>
            <a:ext cx="1094591" cy="12440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B33495-CB14-974C-B984-628EA013A629}"/>
              </a:ext>
            </a:extLst>
          </p:cNvPr>
          <p:cNvCxnSpPr>
            <a:cxnSpLocks/>
          </p:cNvCxnSpPr>
          <p:nvPr/>
        </p:nvCxnSpPr>
        <p:spPr>
          <a:xfrm>
            <a:off x="8611738" y="4121624"/>
            <a:ext cx="12692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596290-6C56-C14B-BBE4-E753A3C01A33}"/>
              </a:ext>
            </a:extLst>
          </p:cNvPr>
          <p:cNvCxnSpPr>
            <a:cxnSpLocks/>
          </p:cNvCxnSpPr>
          <p:nvPr/>
        </p:nvCxnSpPr>
        <p:spPr>
          <a:xfrm flipH="1">
            <a:off x="8611737" y="4735773"/>
            <a:ext cx="1269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7EC98B-CA12-1047-B13D-8FC1049082A9}"/>
              </a:ext>
            </a:extLst>
          </p:cNvPr>
          <p:cNvSpPr txBox="1"/>
          <p:nvPr/>
        </p:nvSpPr>
        <p:spPr>
          <a:xfrm>
            <a:off x="7776615" y="6488668"/>
            <a:ext cx="442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from </a:t>
            </a:r>
            <a:r>
              <a:rPr lang="en-US" dirty="0" err="1"/>
              <a:t>Paster</a:t>
            </a:r>
            <a:r>
              <a:rPr lang="en-US" dirty="0"/>
              <a:t> et al. (1988) </a:t>
            </a:r>
            <a:r>
              <a:rPr lang="en-US" dirty="0" err="1"/>
              <a:t>BioScience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34AD76-57A2-2A49-99FE-83AAD456C9EC}"/>
              </a:ext>
            </a:extLst>
          </p:cNvPr>
          <p:cNvSpPr/>
          <p:nvPr/>
        </p:nvSpPr>
        <p:spPr>
          <a:xfrm>
            <a:off x="6578221" y="1825625"/>
            <a:ext cx="5363570" cy="3933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CDDE-C35C-0B4D-99F0-3642E40E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to consider the time scale of a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6642-492F-A44A-9505-CF4F045D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73F68FDE-C3CD-8044-B9E1-275C6150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E6D81-4130-2B4C-A298-9C7E64F63B8B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21899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9435D-0D5C-4645-AD4D-DDFC3671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7" y="0"/>
            <a:ext cx="742853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CAA7F5-BA37-F841-8812-60A1C6F43511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111233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9B4-ED06-D14C-87B1-489A6DC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use and land cover change (LULCC)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8335-10C0-BD4E-97D9-63DA5443D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0DF-F4FA-C54C-8E94-9CB2153B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use and land cover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C39-4712-E64E-AE3A-E85D9BDD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from one land type to another</a:t>
            </a:r>
          </a:p>
          <a:p>
            <a:r>
              <a:rPr lang="en-US" dirty="0"/>
              <a:t>Largest ongoing global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9D29-CB7F-8045-9767-1E393259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39" y="2887829"/>
            <a:ext cx="7810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88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0FCD-593F-DD4D-B22F-31F9D36B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Eco-climatic teleconnections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986C-644D-AF40-B36C-B470DFB43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6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ABF19-E779-4445-A912-131C4CDD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7" y="1091821"/>
            <a:ext cx="11733685" cy="3998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</p:spTree>
    <p:extLst>
      <p:ext uri="{BB962C8B-B14F-4D97-AF65-F5344CB8AC3E}">
        <p14:creationId xmlns:p14="http://schemas.microsoft.com/office/powerpoint/2010/main" val="336386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9C2B3-6FFE-2B44-96B9-079E22C5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0" y="396255"/>
            <a:ext cx="9840035" cy="58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2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predict </a:t>
            </a:r>
            <a:r>
              <a:rPr lang="en-US" dirty="0" err="1"/>
              <a:t>spatio</a:t>
            </a:r>
            <a:r>
              <a:rPr lang="en-US" dirty="0"/>
              <a:t>-temporal changes in ecosystem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3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DB4-42AB-E04E-8874-150BBBF7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D42A-B260-A145-9353-906FAF8B4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" t="1188" b="26168"/>
          <a:stretch/>
        </p:blipFill>
        <p:spPr>
          <a:xfrm>
            <a:off x="450375" y="464024"/>
            <a:ext cx="4640240" cy="584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6578221" y="1405720"/>
            <a:ext cx="56137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Depth of cup defines resilience of ecosystem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Length of arrow defines the strength of disturbance</a:t>
            </a:r>
          </a:p>
        </p:txBody>
      </p:sp>
    </p:spTree>
    <p:extLst>
      <p:ext uri="{BB962C8B-B14F-4D97-AF65-F5344CB8AC3E}">
        <p14:creationId xmlns:p14="http://schemas.microsoft.com/office/powerpoint/2010/main" val="252462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" t="3224" b="26168"/>
          <a:stretch/>
        </p:blipFill>
        <p:spPr>
          <a:xfrm>
            <a:off x="450375" y="627796"/>
            <a:ext cx="4640240" cy="5681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5268036" y="809963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weak disturbance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31291F-D873-D24F-9ABF-CE0FAA622AC5}"/>
              </a:ext>
            </a:extLst>
          </p:cNvPr>
          <p:cNvSpPr/>
          <p:nvPr/>
        </p:nvSpPr>
        <p:spPr>
          <a:xfrm>
            <a:off x="4517409" y="39578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045D8-3F6A-0B4F-B7FC-30FA7045EA43}"/>
              </a:ext>
            </a:extLst>
          </p:cNvPr>
          <p:cNvSpPr/>
          <p:nvPr/>
        </p:nvSpPr>
        <p:spPr>
          <a:xfrm>
            <a:off x="450375" y="36166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05000-44BB-C141-A928-7074AB1AA13D}"/>
              </a:ext>
            </a:extLst>
          </p:cNvPr>
          <p:cNvSpPr txBox="1"/>
          <p:nvPr/>
        </p:nvSpPr>
        <p:spPr>
          <a:xfrm>
            <a:off x="5268036" y="2972500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strong disturbance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CEE4E-4072-984B-968A-75928714297B}"/>
              </a:ext>
            </a:extLst>
          </p:cNvPr>
          <p:cNvSpPr txBox="1"/>
          <p:nvPr/>
        </p:nvSpPr>
        <p:spPr>
          <a:xfrm>
            <a:off x="5418161" y="4983708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 resilient, weak disturbance</a:t>
            </a:r>
          </a:p>
        </p:txBody>
      </p:sp>
    </p:spTree>
    <p:extLst>
      <p:ext uri="{BB962C8B-B14F-4D97-AF65-F5344CB8AC3E}">
        <p14:creationId xmlns:p14="http://schemas.microsoft.com/office/powerpoint/2010/main" val="37199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AAD32-E92E-2F4C-9AA1-90B681CE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8" y="0"/>
            <a:ext cx="10762085" cy="6114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9ABDB-5AEA-3B4B-8A04-E878BFE49048}"/>
              </a:ext>
            </a:extLst>
          </p:cNvPr>
          <p:cNvSpPr txBox="1"/>
          <p:nvPr/>
        </p:nvSpPr>
        <p:spPr>
          <a:xfrm>
            <a:off x="9516524" y="6488668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 Smith (2011) J Ecology</a:t>
            </a:r>
          </a:p>
        </p:txBody>
      </p:sp>
    </p:spTree>
    <p:extLst>
      <p:ext uri="{BB962C8B-B14F-4D97-AF65-F5344CB8AC3E}">
        <p14:creationId xmlns:p14="http://schemas.microsoft.com/office/powerpoint/2010/main" val="296768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6E7EB-E17D-5D46-979F-7C504FCB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673100"/>
            <a:ext cx="43815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4D20E-68D9-0A4A-A1BF-90E2A829E62D}"/>
              </a:ext>
            </a:extLst>
          </p:cNvPr>
          <p:cNvSpPr txBox="1"/>
          <p:nvPr/>
        </p:nvSpPr>
        <p:spPr>
          <a:xfrm>
            <a:off x="9634825" y="6488668"/>
            <a:ext cx="25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Isbell et al. (2015) Nature</a:t>
            </a:r>
          </a:p>
        </p:txBody>
      </p:sp>
    </p:spTree>
    <p:extLst>
      <p:ext uri="{BB962C8B-B14F-4D97-AF65-F5344CB8AC3E}">
        <p14:creationId xmlns:p14="http://schemas.microsoft.com/office/powerpoint/2010/main" val="157042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9D2C-AE7A-A345-B9B7-9BFB40CD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resilience defines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CA581-E41E-EE4D-911E-D59F74F2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5" y="1690688"/>
            <a:ext cx="4504250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E21F3-6D0E-974A-8361-03408613C84A}"/>
              </a:ext>
            </a:extLst>
          </p:cNvPr>
          <p:cNvSpPr txBox="1"/>
          <p:nvPr/>
        </p:nvSpPr>
        <p:spPr>
          <a:xfrm>
            <a:off x="5906311" y="1978922"/>
            <a:ext cx="6285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Directional shift in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FAAE9-9C30-3E47-AB03-998B7CDAC8D8}"/>
              </a:ext>
            </a:extLst>
          </p:cNvPr>
          <p:cNvSpPr txBox="1"/>
          <p:nvPr/>
        </p:nvSpPr>
        <p:spPr>
          <a:xfrm>
            <a:off x="5998677" y="3598681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More variable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6B20A-B3CA-974D-BB5B-6F82327C21FF}"/>
              </a:ext>
            </a:extLst>
          </p:cNvPr>
          <p:cNvSpPr txBox="1"/>
          <p:nvPr/>
        </p:nvSpPr>
        <p:spPr>
          <a:xfrm>
            <a:off x="5998677" y="5263708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Change in range = more time outside range</a:t>
            </a:r>
          </a:p>
        </p:txBody>
      </p:sp>
    </p:spTree>
    <p:extLst>
      <p:ext uri="{BB962C8B-B14F-4D97-AF65-F5344CB8AC3E}">
        <p14:creationId xmlns:p14="http://schemas.microsoft.com/office/powerpoint/2010/main" val="162679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458</Words>
  <Application>Microsoft Macintosh PowerPoint</Application>
  <PresentationFormat>Widescreen</PresentationFormat>
  <Paragraphs>75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Space and Time</vt:lpstr>
      <vt:lpstr>What drives changes in ecosystem processes over space and time?</vt:lpstr>
      <vt:lpstr>PowerPoint Presentation</vt:lpstr>
      <vt:lpstr>Resilience</vt:lpstr>
      <vt:lpstr>PowerPoint Presentation</vt:lpstr>
      <vt:lpstr>PowerPoint Presentation</vt:lpstr>
      <vt:lpstr>PowerPoint Presentation</vt:lpstr>
      <vt:lpstr>PowerPoint Presentation</vt:lpstr>
      <vt:lpstr>Range of resilience defines response</vt:lpstr>
      <vt:lpstr>History</vt:lpstr>
      <vt:lpstr>It is important to understand the natural trajectory of a system to fully understand impact of a change</vt:lpstr>
      <vt:lpstr>It is important to understand the natural trajectory of a system to fully understand impact of a change</vt:lpstr>
      <vt:lpstr>PowerPoint Presentation</vt:lpstr>
      <vt:lpstr>PowerPoint Presentation</vt:lpstr>
      <vt:lpstr>PowerPoint Presentation</vt:lpstr>
      <vt:lpstr>PowerPoint Presentation</vt:lpstr>
      <vt:lpstr>Disturbance</vt:lpstr>
      <vt:lpstr>Is disturbance bad for ecosystems?</vt:lpstr>
      <vt:lpstr>PowerPoint Presentation</vt:lpstr>
      <vt:lpstr>Types of succession</vt:lpstr>
      <vt:lpstr>An ecosystem’s disturbance regime</vt:lpstr>
      <vt:lpstr>Global change is impacting disturbance regimes</vt:lpstr>
      <vt:lpstr>Ecosystem impacts of disturbance - water</vt:lpstr>
      <vt:lpstr>Ecosystem impacts of disturbance - energy</vt:lpstr>
      <vt:lpstr>Ecosystem impacts of disturbance - carbon</vt:lpstr>
      <vt:lpstr>Ecosystem impacts of disturbance - soil</vt:lpstr>
      <vt:lpstr>Ecosystem impacts of disturbance - herbivory</vt:lpstr>
      <vt:lpstr>Ecosystem impacts of disturbance - herbivory</vt:lpstr>
      <vt:lpstr>Why is it important to consider the time scale of a study?</vt:lpstr>
      <vt:lpstr>PowerPoint Presentation</vt:lpstr>
      <vt:lpstr>Land use and land cover change (LULCC)</vt:lpstr>
      <vt:lpstr>Land use and land cover change</vt:lpstr>
      <vt:lpstr>Eco-climatic teleconnections</vt:lpstr>
      <vt:lpstr>PowerPoint Presentation</vt:lpstr>
      <vt:lpstr>PowerPoint Presentation</vt:lpstr>
      <vt:lpstr>How do we predict spatio-temporal changes in ecosystem processes?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and Time</dc:title>
  <dc:creator>Smith, Nick</dc:creator>
  <cp:lastModifiedBy>Smith, Nick</cp:lastModifiedBy>
  <cp:revision>40</cp:revision>
  <dcterms:created xsi:type="dcterms:W3CDTF">2019-10-27T21:05:21Z</dcterms:created>
  <dcterms:modified xsi:type="dcterms:W3CDTF">2019-10-27T22:30:38Z</dcterms:modified>
</cp:coreProperties>
</file>